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066" autoAdjust="0"/>
  </p:normalViewPr>
  <p:slideViewPr>
    <p:cSldViewPr snapToGrid="0" snapToObjects="1">
      <p:cViewPr>
        <p:scale>
          <a:sx n="75" d="100"/>
          <a:sy n="75" d="100"/>
        </p:scale>
        <p:origin x="948" y="3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82DBE-6CFE-4BAC-B6A9-4D09ACD3BC98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201AB-353E-4DB2-A482-C4F50D3DC4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0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event/Exxon-Valdez-oil-spill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Exxon Valdez oil spill | Response, Animals, &amp; Facts | Britannica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201AB-353E-4DB2-A482-C4F50D3DC46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020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SPEAKER NOTES:</a:t>
            </a:r>
          </a:p>
          <a:p>
            <a:r>
              <a:rPr dirty="0"/>
              <a:t>- Emphasize scale: Equivalent to emptying 125 Olympic swimming pools of crude oil</a:t>
            </a:r>
          </a:p>
          <a:p>
            <a:r>
              <a:rPr dirty="0"/>
              <a:t>- Show timeline: 1989-1992 key events</a:t>
            </a:r>
          </a:p>
          <a:p>
            <a:r>
              <a:rPr dirty="0"/>
              <a:t>VISUAL: Aerial photo of oil slick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SPEAKER NOTES:</a:t>
            </a:r>
          </a:p>
          <a:p>
            <a:r>
              <a:t>- Highlight biodiversity: 200+ species impacted</a:t>
            </a:r>
          </a:p>
          <a:p>
            <a:r>
              <a:t>- Explain why cold environments are particularly vulnerable to oil persistence</a:t>
            </a:r>
          </a:p>
          <a:p>
            <a:r>
              <a:t>VISUAL: Map highlighting spill zone + ecosystem hotspots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C831F-A51B-A213-C879-CCA745CFB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97EC2B-9F3E-55D6-4617-88DFB2B6DA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66020C-3C18-4146-C49F-45EA973EF9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SPEAKER NOTES:</a:t>
            </a:r>
          </a:p>
          <a:p>
            <a:r>
              <a:t>- Highlight biodiversity: 200+ species impacted</a:t>
            </a:r>
          </a:p>
          <a:p>
            <a:r>
              <a:t>- Explain why cold environments are particularly vulnerable to oil persistence</a:t>
            </a:r>
          </a:p>
          <a:p>
            <a:r>
              <a:t>VISUAL: Map highlighting spill zone + ecosystem hotspots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6A710-AFB5-F055-CD5A-41EBB31357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18872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SPEAKER NOTES:</a:t>
            </a:r>
          </a:p>
          <a:p>
            <a:r>
              <a:t>- Emphasize corporate negligence over individual blame</a:t>
            </a:r>
          </a:p>
          <a:p>
            <a:r>
              <a:t>- Mention Exxon saved $22,000/year by not repairing radar</a:t>
            </a:r>
          </a:p>
          <a:p>
            <a:r>
              <a:t>VISUAL: Infographic showing human/system failure chain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SPEAKER NOTES:</a:t>
            </a:r>
          </a:p>
          <a:p>
            <a:r>
              <a:t>- Quantify impacts: 28% of otters, 9% of birds in area killed</a:t>
            </a:r>
          </a:p>
          <a:p>
            <a:r>
              <a:t>- Mention PAH concentrations caused 80% amphipod mortality</a:t>
            </a:r>
          </a:p>
          <a:p>
            <a:r>
              <a:t>VISUAL: Side-by-side wildlife photos (oiled vs healthy)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SPEAKER NOTES:</a:t>
            </a:r>
          </a:p>
          <a:p>
            <a:r>
              <a:t>- Corexit toxicity: Killed organisms faster than oil</a:t>
            </a:r>
          </a:p>
          <a:p>
            <a:r>
              <a:t>- Bioremediation: Nitrogen optimization at 1-2 mg/L</a:t>
            </a:r>
          </a:p>
          <a:p>
            <a:r>
              <a:t>- Legal outcome: $5B → $500M settlement</a:t>
            </a:r>
          </a:p>
          <a:p>
            <a:r>
              <a:t>VISUAL: Comparison table with icons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SPEAKER NOTES:</a:t>
            </a:r>
          </a:p>
          <a:p>
            <a:r>
              <a:rPr dirty="0"/>
              <a:t>- Highlight current risks: 23 aging tankers still in Alaskan waters</a:t>
            </a:r>
          </a:p>
          <a:p>
            <a:r>
              <a:rPr dirty="0"/>
              <a:t>- Mention promising tech: Nanocellulose aerogels absorb 50x weight in oil</a:t>
            </a:r>
          </a:p>
          <a:p>
            <a:r>
              <a:rPr dirty="0"/>
              <a:t>- Call to action: Support Indigenous conservation initiatives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48B7C-B53E-5EE7-4D74-C99086ECD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E10B83-2E72-2990-9F42-0015F0234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922712-FA1B-19EB-9017-7061B47E2A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SPEAKER NOTES:</a:t>
            </a:r>
          </a:p>
          <a:p>
            <a:r>
              <a:rPr dirty="0"/>
              <a:t>- Highlight current risks: 23 aging tankers still in Alaskan waters</a:t>
            </a:r>
          </a:p>
          <a:p>
            <a:r>
              <a:rPr dirty="0"/>
              <a:t>- Mention promising tech: Nanocellulose aerogels absorb 50x weight in oil</a:t>
            </a:r>
          </a:p>
          <a:p>
            <a:r>
              <a:rPr dirty="0"/>
              <a:t>- Call to action: Support Indigenous conservation initiatives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85A39-0565-B556-C177-744EC373EE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4159961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B2FB7F-FC6E-9670-6380-CFE02EEB8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3950" y="-67802"/>
            <a:ext cx="12010287" cy="722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spcBef>
                <a:spcPct val="20000"/>
              </a:spcBef>
              <a:defRPr sz="2000"/>
            </a:pPr>
            <a:r>
              <a:rPr sz="4800" b="1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+mn-lt"/>
                <a:ea typeface="+mn-ea"/>
                <a:cs typeface="+mn-cs"/>
              </a:rPr>
              <a:t>Exxon Valdez Oil Spill: </a:t>
            </a:r>
            <a:r>
              <a:rPr lang="en-US" altLang="zh-CN" sz="4800" b="1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+mn-lt"/>
                <a:ea typeface="+mn-ea"/>
                <a:cs typeface="+mn-cs"/>
              </a:rPr>
              <a:t>A</a:t>
            </a:r>
            <a:r>
              <a:rPr sz="4800" b="1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+mn-lt"/>
                <a:ea typeface="+mn-ea"/>
                <a:cs typeface="+mn-cs"/>
              </a:rPr>
              <a:t>n Environmental Disaster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defRPr sz="2000"/>
            </a:pPr>
            <a:r>
              <a:rPr sz="2000" b="1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/>
                </a:solidFill>
              </a:rPr>
              <a:t>Corporate Negligence, Ecological Devastation &amp; Lessons</a:t>
            </a:r>
          </a:p>
          <a:p>
            <a:r>
              <a:rPr lang="en-US" sz="2000" b="1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tx1"/>
                </a:solidFill>
              </a:rPr>
              <a:t>2025/6/3</a:t>
            </a:r>
            <a:endParaRPr sz="2000" b="1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Introduction/Background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000" dirty="0"/>
              <a:t>Key Facts:</a:t>
            </a:r>
          </a:p>
          <a:p>
            <a:pPr marL="0" indent="0">
              <a:buNone/>
            </a:pPr>
            <a:r>
              <a:rPr sz="2000" dirty="0"/>
              <a:t>• March 24, 1989: Exxon Valdez supertanker strikes Bligh Reef</a:t>
            </a:r>
          </a:p>
          <a:p>
            <a:pPr marL="0" indent="0">
              <a:buNone/>
            </a:pPr>
            <a:r>
              <a:rPr sz="2000" dirty="0"/>
              <a:t>• 11 million gallons spilled (≈125 Olympic swimming pools)</a:t>
            </a:r>
          </a:p>
          <a:p>
            <a:pPr marL="0" indent="0">
              <a:buNone/>
            </a:pPr>
            <a:r>
              <a:rPr sz="2000" dirty="0"/>
              <a:t>• Contaminated 1,300+ miles of Alaskan coastline</a:t>
            </a:r>
          </a:p>
          <a:p>
            <a:pPr marL="0" indent="0">
              <a:buNone/>
            </a:pPr>
            <a:r>
              <a:rPr sz="2000" dirty="0"/>
              <a:t>• Largest U.S. spill until Deepwater Horizon (2010)</a:t>
            </a:r>
          </a:p>
          <a:p>
            <a:pPr marL="0" indent="0">
              <a:buNone/>
            </a:pPr>
            <a:br>
              <a:rPr sz="2000" dirty="0"/>
            </a:br>
            <a:r>
              <a:rPr sz="2000" dirty="0"/>
              <a:t>Immediate Consequences:</a:t>
            </a:r>
          </a:p>
          <a:p>
            <a:pPr marL="0" indent="0">
              <a:buNone/>
            </a:pPr>
            <a:r>
              <a:rPr sz="2000" dirty="0"/>
              <a:t>• 4,000 km² oil slick within 72 hours</a:t>
            </a:r>
          </a:p>
          <a:p>
            <a:pPr marL="0" indent="0">
              <a:buNone/>
            </a:pPr>
            <a:r>
              <a:rPr sz="2000" dirty="0"/>
              <a:t>• Decades-long ecological crisis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Location: Prince William Sound, Alaska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000" dirty="0"/>
              <a:t>Ecological Significance:</a:t>
            </a:r>
          </a:p>
          <a:p>
            <a:pPr marL="0" indent="0">
              <a:buNone/>
            </a:pPr>
            <a:r>
              <a:rPr sz="2000" dirty="0"/>
              <a:t>• Critical habitat for salmon, orcas, seabirds, sea otters</a:t>
            </a:r>
          </a:p>
          <a:p>
            <a:pPr marL="0" indent="0">
              <a:buNone/>
            </a:pPr>
            <a:r>
              <a:rPr sz="2000" dirty="0"/>
              <a:t>• Home to Chugach Indigenous communities</a:t>
            </a:r>
          </a:p>
          <a:p>
            <a:pPr marL="0" indent="0">
              <a:buNone/>
            </a:pPr>
            <a:br>
              <a:rPr sz="2000" dirty="0"/>
            </a:br>
            <a:r>
              <a:rPr sz="2000" dirty="0"/>
              <a:t>Geographic Vulnerability:</a:t>
            </a:r>
          </a:p>
          <a:p>
            <a:pPr marL="0" indent="0">
              <a:buNone/>
            </a:pPr>
            <a:r>
              <a:rPr sz="2000" dirty="0"/>
              <a:t>• Cold water slows natural oil degradation</a:t>
            </a:r>
          </a:p>
          <a:p>
            <a:pPr marL="0" indent="0">
              <a:buNone/>
            </a:pPr>
            <a:r>
              <a:rPr sz="2000" dirty="0"/>
              <a:t>• Fjords trap oil in sediments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sz="2000" dirty="0"/>
              <a:t>Long-term Contamination:</a:t>
            </a:r>
          </a:p>
          <a:p>
            <a:pPr marL="0" indent="0">
              <a:buNone/>
            </a:pPr>
            <a:r>
              <a:rPr sz="2000" dirty="0"/>
              <a:t>• 25,000+ gallons remained after 20 years</a:t>
            </a:r>
          </a:p>
          <a:p>
            <a:pPr marL="0" indent="0">
              <a:buNone/>
            </a:pPr>
            <a:r>
              <a:rPr sz="2000" dirty="0"/>
              <a:t>• Toxins still detectable today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581631-59FD-3FC2-337E-FC51882A7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F6F68-C5D2-D084-6A3E-470BF64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Location: Prince William Sound, Alaska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98444C-9316-8E08-9692-E4D725078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8179" y="1269124"/>
            <a:ext cx="6747641" cy="5458842"/>
          </a:xfrm>
        </p:spPr>
      </p:pic>
    </p:spTree>
    <p:extLst>
      <p:ext uri="{BB962C8B-B14F-4D97-AF65-F5344CB8AC3E}">
        <p14:creationId xmlns:p14="http://schemas.microsoft.com/office/powerpoint/2010/main" val="3239047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Source/Cause of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dirty="0"/>
              <a:t>Direct Causes:</a:t>
            </a:r>
          </a:p>
          <a:p>
            <a:pPr marL="0" indent="0">
              <a:buNone/>
            </a:pPr>
            <a:r>
              <a:rPr dirty="0"/>
              <a:t>• Intoxicated captain asleep below deck</a:t>
            </a:r>
          </a:p>
          <a:p>
            <a:pPr marL="0" indent="0">
              <a:buNone/>
            </a:pPr>
            <a:r>
              <a:rPr dirty="0"/>
              <a:t>• Untrained third mate navigating</a:t>
            </a:r>
          </a:p>
          <a:p>
            <a:pPr marL="0" indent="0">
              <a:buNone/>
            </a:pPr>
            <a:r>
              <a:rPr dirty="0"/>
              <a:t>• Radar broken for 1+ year (cost-cutting measure)</a:t>
            </a:r>
          </a:p>
          <a:p>
            <a:pPr marL="0" indent="0">
              <a:buNone/>
            </a:pPr>
            <a:br>
              <a:rPr dirty="0"/>
            </a:br>
            <a:r>
              <a:rPr dirty="0"/>
              <a:t>Systemic Failures:</a:t>
            </a:r>
          </a:p>
          <a:p>
            <a:pPr marL="0" indent="0">
              <a:buNone/>
            </a:pPr>
            <a:r>
              <a:rPr dirty="0"/>
              <a:t>• Fraudulent spill-response plans:</a:t>
            </a:r>
          </a:p>
          <a:p>
            <a:pPr marL="0" indent="0">
              <a:buNone/>
            </a:pPr>
            <a:r>
              <a:rPr dirty="0"/>
              <a:t>  - 'Ghost teams' (non-existent responders)</a:t>
            </a:r>
          </a:p>
          <a:p>
            <a:pPr marL="0" indent="0">
              <a:buNone/>
            </a:pPr>
            <a:r>
              <a:rPr dirty="0"/>
              <a:t>  - Falsified equipment logs</a:t>
            </a:r>
          </a:p>
          <a:p>
            <a:pPr marL="0" indent="0">
              <a:buNone/>
            </a:pPr>
            <a:r>
              <a:rPr dirty="0"/>
              <a:t>• Regulatory failures:</a:t>
            </a:r>
          </a:p>
          <a:p>
            <a:pPr marL="0" indent="0">
              <a:buNone/>
            </a:pPr>
            <a:r>
              <a:rPr dirty="0"/>
              <a:t>  - Ignored 1971 safety pledges to Indigenous communities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Impact on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000" dirty="0"/>
              <a:t>Immediate Devastation:</a:t>
            </a:r>
          </a:p>
          <a:p>
            <a:pPr marL="0" indent="0">
              <a:buNone/>
            </a:pPr>
            <a:r>
              <a:rPr sz="2000" dirty="0"/>
              <a:t>• 250,000 seabirds killed</a:t>
            </a:r>
          </a:p>
          <a:p>
            <a:pPr marL="0" indent="0">
              <a:buNone/>
            </a:pPr>
            <a:r>
              <a:rPr sz="2000" dirty="0"/>
              <a:t>• 2,800 sea otters perished</a:t>
            </a:r>
          </a:p>
          <a:p>
            <a:pPr marL="0" indent="0">
              <a:buNone/>
            </a:pPr>
            <a:r>
              <a:rPr sz="2000" dirty="0"/>
              <a:t>• 300 seals dead</a:t>
            </a:r>
          </a:p>
          <a:p>
            <a:pPr marL="0" indent="0">
              <a:buNone/>
            </a:pPr>
            <a:br>
              <a:rPr sz="2000" dirty="0"/>
            </a:br>
            <a:r>
              <a:rPr sz="2000" dirty="0"/>
              <a:t>Long-term Consequences:</a:t>
            </a:r>
          </a:p>
          <a:p>
            <a:pPr marL="0" indent="0">
              <a:buNone/>
            </a:pPr>
            <a:r>
              <a:rPr sz="2000" dirty="0"/>
              <a:t>• Oil persists in sediments (&gt;30 years)</a:t>
            </a:r>
          </a:p>
          <a:p>
            <a:pPr marL="0" indent="0">
              <a:buNone/>
            </a:pPr>
            <a:r>
              <a:rPr sz="2000" dirty="0"/>
              <a:t>• Trophic cascade:</a:t>
            </a:r>
          </a:p>
          <a:p>
            <a:pPr marL="0" indent="0">
              <a:buNone/>
            </a:pPr>
            <a:r>
              <a:rPr sz="2000" dirty="0"/>
              <a:t>  Otter decline → Urchin explosion → Kelp forest collapse</a:t>
            </a:r>
          </a:p>
          <a:p>
            <a:pPr marL="0" indent="0">
              <a:buNone/>
            </a:pPr>
            <a:r>
              <a:rPr sz="2000" dirty="0"/>
              <a:t>• Indigenous communities:</a:t>
            </a:r>
          </a:p>
          <a:p>
            <a:pPr marL="0" indent="0">
              <a:buNone/>
            </a:pPr>
            <a:r>
              <a:rPr sz="2000" dirty="0"/>
              <a:t>  1/3 fishermen died before receiving compensation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Management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432734"/>
              </p:ext>
            </p:extLst>
          </p:nvPr>
        </p:nvGraphicFramePr>
        <p:xfrm>
          <a:off x="457200" y="1828800"/>
          <a:ext cx="8229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>
                        <a:defRPr sz="1400" b="1"/>
                      </a:pPr>
                      <a:r>
                        <a:rPr dirty="0">
                          <a:solidFill>
                            <a:schemeClr val="tx1"/>
                          </a:solidFill>
                        </a:rPr>
                        <a:t>Failed Methods</a:t>
                      </a:r>
                    </a:p>
                  </a:txBody>
                  <a:tcPr>
                    <a:solidFill>
                      <a:srgbClr val="F0F8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/>
                      </a:pPr>
                      <a:r>
                        <a:rPr dirty="0">
                          <a:solidFill>
                            <a:schemeClr val="tx1"/>
                          </a:solidFill>
                        </a:rPr>
                        <a:t>Effective Solutions</a:t>
                      </a:r>
                    </a:p>
                  </a:txBody>
                  <a:tcPr>
                    <a:solidFill>
                      <a:srgbClr val="F0F8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/>
                      </a:pPr>
                      <a:r>
                        <a:rPr dirty="0">
                          <a:solidFill>
                            <a:schemeClr val="tx1"/>
                          </a:solidFill>
                        </a:rPr>
                        <a:t>Policy Response</a:t>
                      </a:r>
                    </a:p>
                  </a:txBody>
                  <a:tcPr>
                    <a:solidFill>
                      <a:srgbClr val="F0F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9200"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r>
                        <a:t>❌ Toxic dispersants (Corexit)</a:t>
                      </a:r>
                    </a:p>
                    <a:p>
                      <a:pPr>
                        <a:defRPr sz="1400" b="0"/>
                      </a:pPr>
                      <a:r>
                        <a:t>❌ High-pressure hot washing</a:t>
                      </a:r>
                    </a:p>
                    <a:p>
                      <a:pPr>
                        <a:defRPr sz="1400" b="0"/>
                      </a:pPr>
                      <a:r>
                        <a:t>❌ 'Cleanup complete' fraud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r>
                        <a:rPr dirty="0"/>
                        <a:t>✅ Bioremediation (5× degradation)</a:t>
                      </a:r>
                    </a:p>
                    <a:p>
                      <a:pPr>
                        <a:defRPr sz="1400" b="0"/>
                      </a:pPr>
                      <a:r>
                        <a:rPr dirty="0"/>
                        <a:t>✅ Nutrient optimization</a:t>
                      </a:r>
                    </a:p>
                    <a:p>
                      <a:pPr>
                        <a:defRPr sz="1400" b="0"/>
                      </a:pPr>
                      <a:r>
                        <a:rPr dirty="0"/>
                        <a:t>✅ Plant-based surfactants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r>
                        <a:t>Oil Pollution Act (1990):</a:t>
                      </a:r>
                    </a:p>
                    <a:p>
                      <a:pPr>
                        <a:defRPr sz="1400" b="0"/>
                      </a:pPr>
                      <a:r>
                        <a:t>- Double-hull tankers</a:t>
                      </a:r>
                    </a:p>
                    <a:p>
                      <a:pPr>
                        <a:defRPr sz="1400" b="0"/>
                      </a:pPr>
                      <a:r>
                        <a:t>- Spill liability funds</a:t>
                      </a:r>
                    </a:p>
                    <a:p>
                      <a:pPr>
                        <a:defRPr sz="1400" b="0"/>
                      </a:pPr>
                      <a:r>
                        <a:t>- Response planning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9200"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endParaRPr dirty="0"/>
                    </a:p>
                  </a:txBody>
                  <a:tcPr>
                    <a:solidFill>
                      <a:srgbClr val="F0F8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endParaRPr dirty="0"/>
                    </a:p>
                  </a:txBody>
                  <a:tcPr>
                    <a:solidFill>
                      <a:srgbClr val="F0F8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0"/>
                      </a:pPr>
                      <a:endParaRPr dirty="0"/>
                    </a:p>
                  </a:txBody>
                  <a:tcPr>
                    <a:solidFill>
                      <a:srgbClr val="F0F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Legacy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sz="2000" dirty="0"/>
              <a:t>Unlearned Lessons:</a:t>
            </a:r>
          </a:p>
          <a:p>
            <a:pPr marL="0" indent="0">
              <a:buNone/>
            </a:pPr>
            <a:r>
              <a:rPr sz="2000" dirty="0"/>
              <a:t>• 80% of Alaskan oil infrastructure remains aging</a:t>
            </a:r>
          </a:p>
          <a:p>
            <a:pPr marL="0" indent="0">
              <a:buNone/>
            </a:pPr>
            <a:r>
              <a:rPr sz="2000" dirty="0"/>
              <a:t>• Arctic drilling expands despite risks</a:t>
            </a:r>
          </a:p>
          <a:p>
            <a:pPr marL="0" indent="0">
              <a:buNone/>
            </a:pPr>
            <a:br>
              <a:rPr sz="2000" dirty="0"/>
            </a:br>
            <a:r>
              <a:rPr sz="2000" dirty="0"/>
              <a:t>Path Forward:</a:t>
            </a:r>
          </a:p>
          <a:p>
            <a:pPr marL="0" indent="0">
              <a:buNone/>
            </a:pPr>
            <a:r>
              <a:rPr sz="2000" dirty="0"/>
              <a:t>• Prioritize non-toxic cleanup tech:</a:t>
            </a:r>
          </a:p>
          <a:p>
            <a:pPr marL="0" indent="0">
              <a:buNone/>
            </a:pPr>
            <a:r>
              <a:rPr lang="zh-CN" altLang="en-US" sz="2000" dirty="0"/>
              <a:t> </a:t>
            </a:r>
            <a:r>
              <a:rPr sz="2000" dirty="0"/>
              <a:t> - Bio-aerogels, plant-based surfactants</a:t>
            </a:r>
          </a:p>
          <a:p>
            <a:pPr marL="0" indent="0">
              <a:buNone/>
            </a:pPr>
            <a:r>
              <a:rPr sz="2000" dirty="0"/>
              <a:t>• Empower Indigenous-led monitoring</a:t>
            </a:r>
          </a:p>
          <a:p>
            <a:pPr marL="0" indent="0">
              <a:buNone/>
            </a:pPr>
            <a:r>
              <a:rPr sz="2000" dirty="0"/>
              <a:t>• Enforce corporate accountability</a:t>
            </a:r>
          </a:p>
          <a:p>
            <a:pPr marL="0" indent="0">
              <a:buNone/>
            </a:pPr>
            <a:br>
              <a:rPr sz="2000" dirty="0"/>
            </a:br>
            <a:r>
              <a:rPr sz="2000" dirty="0"/>
              <a:t>"The spill was not an accident but a corporate crime" - G. Palast (2008)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E28D82-AAEC-B3D5-C06C-7465A7D6F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7A572-AE12-09F9-61AD-BAE109DEC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1535D-8EF8-B63A-71DC-6E50C0245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Exxon Valdez Oil Spill Trustee Council. (2020). 30 years later: Status of resources injured by the Exxon Valdez oil spill. Anchorage, AK.</a:t>
            </a:r>
          </a:p>
          <a:p>
            <a:pPr marL="0" indent="0">
              <a:buNone/>
            </a:pPr>
            <a:r>
              <a:rPr lang="en-US" sz="2000" dirty="0"/>
              <a:t>https://evostc.state.ak.us/reports/30-year-synthesis-report/</a:t>
            </a:r>
          </a:p>
          <a:p>
            <a:pPr marL="0" indent="0">
              <a:buNone/>
            </a:pPr>
            <a:r>
              <a:rPr lang="en-US" sz="2000" dirty="0"/>
              <a:t>Peterson, C. H., Rice, S. D., Short, J. W., Esler, D., Bodkin, J. L., </a:t>
            </a:r>
            <a:r>
              <a:rPr lang="en-US" sz="2000" dirty="0" err="1"/>
              <a:t>Ballachey</a:t>
            </a:r>
            <a:r>
              <a:rPr lang="en-US" sz="2000" dirty="0"/>
              <a:t>, B. E., &amp; Irons, D. B. (2003). Long-term ecosystem response to the Exxon Valdez oil spill. Science, *302*(5653), 2082–2086.</a:t>
            </a:r>
          </a:p>
          <a:p>
            <a:pPr marL="0" indent="0">
              <a:buNone/>
            </a:pPr>
            <a:r>
              <a:rPr lang="en-US" sz="2000" dirty="0"/>
              <a:t>National Oceanic and Atmospheric Administration (NOAA). (2019). Exxon Valdez oil spill restoration: 30 years of science. Silver Spring, MD.</a:t>
            </a:r>
          </a:p>
          <a:p>
            <a:pPr marL="0" indent="0">
              <a:buNone/>
            </a:pPr>
            <a:r>
              <a:rPr lang="en-US" sz="2000" dirty="0"/>
              <a:t>https://darrp.noaa.gov/oil-spills/exxon-valdez</a:t>
            </a:r>
          </a:p>
          <a:p>
            <a:pPr marL="0" indent="0">
              <a:buNone/>
            </a:pPr>
            <a:r>
              <a:rPr lang="en-US" sz="2000" dirty="0"/>
              <a:t>Exxon-Valdez oil spill: Britannica https://www.britannica.com/event/Exxon-Valdez-oil-spill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865700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840</Words>
  <Application>Microsoft Office PowerPoint</Application>
  <PresentationFormat>On-screen Show (4:3)</PresentationFormat>
  <Paragraphs>112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等线</vt:lpstr>
      <vt:lpstr>Arial</vt:lpstr>
      <vt:lpstr>Calibri</vt:lpstr>
      <vt:lpstr>Office Theme</vt:lpstr>
      <vt:lpstr>Exxon Valdez Oil Spill: An Environmental Disaster</vt:lpstr>
      <vt:lpstr>Introduction/Background</vt:lpstr>
      <vt:lpstr>Location: Prince William Sound, Alaska</vt:lpstr>
      <vt:lpstr>Location: Prince William Sound, Alaska</vt:lpstr>
      <vt:lpstr>Source/Cause of the Problem</vt:lpstr>
      <vt:lpstr>Impact on Environment</vt:lpstr>
      <vt:lpstr>Management Strategy</vt:lpstr>
      <vt:lpstr>Conclusion &amp; Legacy</vt:lpstr>
      <vt:lpstr>Reference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Eric Zhou</cp:lastModifiedBy>
  <cp:revision>5</cp:revision>
  <dcterms:created xsi:type="dcterms:W3CDTF">2013-01-27T09:14:16Z</dcterms:created>
  <dcterms:modified xsi:type="dcterms:W3CDTF">2025-06-02T12:54:54Z</dcterms:modified>
  <cp:category/>
</cp:coreProperties>
</file>

<file path=docProps/thumbnail.jpeg>
</file>